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/>
          <a:lstStyle>
            <a:lvl1pPr marL="4445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buFont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buFont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>
              <a:spcBef>
                <a:spcPts val="3200"/>
              </a:spcBef>
              <a:buFont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>
              <a:spcBef>
                <a:spcPts val="3200"/>
              </a:spcBef>
              <a:buFont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>
              <a:spcBef>
                <a:spcPts val="3200"/>
              </a:spcBef>
              <a:buFont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>
            <a:lvl1pPr marL="4445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1pPr>
      <a:lvl2pPr indent="2286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2pPr>
      <a:lvl3pPr indent="4572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3pPr>
      <a:lvl4pPr indent="6858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4pPr>
      <a:lvl5pPr indent="9144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5pPr>
      <a:lvl6pPr indent="11430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6pPr>
      <a:lvl7pPr indent="13716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7pPr>
      <a:lvl8pPr indent="16002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8pPr>
      <a:lvl9pPr indent="1828800" defTabSz="584200">
        <a:defRPr sz="4200"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270000" y="3200400"/>
            <a:ext cx="10464800" cy="1384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Jumping into art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270000" y="5029200"/>
            <a:ext cx="10464800" cy="21971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A perspective taking strategy to increase engagement,  &amp; comprehension and make inferences.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i="1" sz="7040"/>
              <a:t>1 Interviewer</a:t>
            </a:r>
            <a:endParaRPr i="1" sz="7040"/>
          </a:p>
          <a:p>
            <a:pPr lvl="0" defTabSz="514095">
              <a:defRPr sz="1800"/>
            </a:pPr>
            <a:r>
              <a:rPr i="1" sz="7040"/>
              <a:t>2 Sal</a:t>
            </a:r>
            <a:endParaRPr i="1" sz="7040"/>
          </a:p>
          <a:p>
            <a:pPr lvl="0" defTabSz="514095">
              <a:defRPr sz="1800"/>
            </a:pPr>
            <a:r>
              <a:rPr i="1" sz="7040"/>
              <a:t>3 Bear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i="1" sz="7040"/>
              <a:t>Blueberries for Sal</a:t>
            </a:r>
            <a:endParaRPr i="1" sz="7040"/>
          </a:p>
          <a:p>
            <a:pPr lvl="0" defTabSz="514095">
              <a:defRPr sz="1800"/>
            </a:pPr>
            <a:r>
              <a:rPr sz="7040"/>
              <a:t>Robert McCloskey</a:t>
            </a:r>
            <a:endParaRPr sz="7040"/>
          </a:p>
          <a:p>
            <a:pPr lvl="0" defTabSz="514095">
              <a:defRPr sz="1800"/>
            </a:pPr>
            <a:r>
              <a:rPr sz="7040"/>
              <a:t>1948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8603" y="2345711"/>
            <a:ext cx="8985365" cy="506217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9209506" y="4552950"/>
            <a:ext cx="33233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Summary so far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8931695" y="2082175"/>
            <a:ext cx="3701209" cy="6035465"/>
            <a:chOff x="0" y="0"/>
            <a:chExt cx="3701207" cy="6035464"/>
          </a:xfrm>
        </p:grpSpPr>
        <p:sp>
          <p:nvSpPr>
            <p:cNvPr id="69" name="Shape 69"/>
            <p:cNvSpPr/>
            <p:nvPr/>
          </p:nvSpPr>
          <p:spPr>
            <a:xfrm>
              <a:off x="1043874" y="0"/>
              <a:ext cx="161346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Senses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1221725" y="914400"/>
              <a:ext cx="12577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Know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654111" y="1828800"/>
              <a:ext cx="239298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Care about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2743200"/>
              <a:ext cx="3701208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What happened (BME)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929574" y="4203700"/>
              <a:ext cx="184206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Feelings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768640" y="5387764"/>
              <a:ext cx="216392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Prediction</a:t>
              </a:r>
            </a:p>
          </p:txBody>
        </p:sp>
      </p:grpSp>
      <p:pic>
        <p:nvPicPr>
          <p:cNvPr id="7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8603" y="2345711"/>
            <a:ext cx="8985365" cy="5062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Variety of texts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60691" y="290919"/>
            <a:ext cx="10564609" cy="917176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 idx="4294967295"/>
          </p:nvPr>
        </p:nvSpPr>
        <p:spPr>
          <a:xfrm>
            <a:off x="8280400" y="2921000"/>
            <a:ext cx="4445993" cy="3302000"/>
          </a:xfrm>
          <a:prstGeom prst="rect">
            <a:avLst/>
          </a:prstGeom>
        </p:spPr>
        <p:txBody>
          <a:bodyPr anchor="ctr"/>
          <a:lstStyle/>
          <a:p>
            <a:pPr lvl="0" algn="ctr" defTabSz="356362">
              <a:defRPr sz="1800"/>
            </a:pPr>
            <a:r>
              <a:rPr i="1" sz="4880">
                <a:latin typeface="+mn-lt"/>
                <a:ea typeface="+mn-ea"/>
                <a:cs typeface="+mn-cs"/>
                <a:sym typeface="Helvetica Light"/>
              </a:rPr>
              <a:t>The Snowy Day</a:t>
            </a:r>
            <a:endParaRPr i="1" sz="488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56362">
              <a:defRPr sz="1800"/>
            </a:pPr>
            <a:r>
              <a:rPr sz="4880">
                <a:latin typeface="+mn-lt"/>
                <a:ea typeface="+mn-ea"/>
                <a:cs typeface="+mn-cs"/>
                <a:sym typeface="Helvetica Light"/>
              </a:rPr>
              <a:t>Ezra Jack Keats</a:t>
            </a:r>
            <a:endParaRPr sz="488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56362">
              <a:defRPr sz="1800"/>
            </a:pPr>
            <a:r>
              <a:rPr sz="4880">
                <a:latin typeface="+mn-lt"/>
                <a:ea typeface="+mn-ea"/>
                <a:cs typeface="+mn-cs"/>
                <a:sym typeface="Helvetica Light"/>
              </a:rPr>
              <a:t>1962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asted-image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29401" y="1036976"/>
            <a:ext cx="11441237" cy="7026902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>
            <p:ph type="title" idx="4294967295"/>
          </p:nvPr>
        </p:nvSpPr>
        <p:spPr>
          <a:xfrm>
            <a:off x="8559800" y="2387600"/>
            <a:ext cx="4442436" cy="6786265"/>
          </a:xfrm>
          <a:prstGeom prst="rect">
            <a:avLst/>
          </a:prstGeom>
        </p:spPr>
        <p:txBody>
          <a:bodyPr anchor="ctr"/>
          <a:lstStyle/>
          <a:p>
            <a:pPr lvl="0" algn="ctr" defTabSz="379729">
              <a:defRPr sz="1800"/>
            </a:pPr>
            <a:r>
              <a:rPr i="1" sz="5200">
                <a:latin typeface="+mn-lt"/>
                <a:ea typeface="+mn-ea"/>
                <a:cs typeface="+mn-cs"/>
                <a:sym typeface="Helvetica Light"/>
              </a:rPr>
              <a:t>Alexander and the Terrible, Horrible, No Good, Very Bad Day</a:t>
            </a:r>
            <a:endParaRPr i="1" sz="520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79729">
              <a:defRPr sz="1800"/>
            </a:pPr>
            <a:r>
              <a:rPr sz="5200">
                <a:latin typeface="+mn-lt"/>
                <a:ea typeface="+mn-ea"/>
                <a:cs typeface="+mn-cs"/>
                <a:sym typeface="Helvetica Light"/>
              </a:rPr>
              <a:t>illustrated by Ray Cruz</a:t>
            </a:r>
            <a:endParaRPr sz="520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79729">
              <a:defRPr sz="1800"/>
            </a:pPr>
            <a:r>
              <a:rPr sz="5200">
                <a:latin typeface="+mn-lt"/>
                <a:ea typeface="+mn-ea"/>
                <a:cs typeface="+mn-cs"/>
                <a:sym typeface="Helvetica Light"/>
              </a:rPr>
              <a:t>1972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080" y="-1447695"/>
            <a:ext cx="8867392" cy="1136504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 idx="4294967295"/>
          </p:nvPr>
        </p:nvSpPr>
        <p:spPr>
          <a:xfrm>
            <a:off x="8940800" y="2583825"/>
            <a:ext cx="3707011" cy="3302001"/>
          </a:xfrm>
          <a:prstGeom prst="rect">
            <a:avLst/>
          </a:prstGeom>
        </p:spPr>
        <p:txBody>
          <a:bodyPr anchor="ctr"/>
          <a:lstStyle/>
          <a:p>
            <a:pPr lvl="0" algn="ctr" defTabSz="315468">
              <a:defRPr sz="1800"/>
            </a:pPr>
            <a:r>
              <a:rPr i="1" sz="4320">
                <a:latin typeface="+mn-lt"/>
                <a:ea typeface="+mn-ea"/>
                <a:cs typeface="+mn-cs"/>
                <a:sym typeface="Helvetica Light"/>
              </a:rPr>
              <a:t>A Baby Sister for Frances</a:t>
            </a:r>
            <a:endParaRPr i="1" sz="432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15468">
              <a:defRPr sz="1800"/>
            </a:pPr>
            <a:r>
              <a:rPr sz="4320">
                <a:latin typeface="+mn-lt"/>
                <a:ea typeface="+mn-ea"/>
                <a:cs typeface="+mn-cs"/>
                <a:sym typeface="Helvetica Light"/>
              </a:rPr>
              <a:t>Russell Hoban</a:t>
            </a:r>
            <a:endParaRPr sz="432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15468">
              <a:defRPr sz="1800"/>
            </a:pPr>
            <a:r>
              <a:rPr sz="4320">
                <a:latin typeface="+mn-lt"/>
                <a:ea typeface="+mn-ea"/>
                <a:cs typeface="+mn-cs"/>
                <a:sym typeface="Helvetica Light"/>
              </a:rPr>
              <a:t>1976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9" y="152400"/>
            <a:ext cx="719625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title" idx="4294967295"/>
          </p:nvPr>
        </p:nvSpPr>
        <p:spPr>
          <a:xfrm>
            <a:off x="8128000" y="2260600"/>
            <a:ext cx="4552950" cy="3302000"/>
          </a:xfrm>
          <a:prstGeom prst="rect">
            <a:avLst/>
          </a:prstGeom>
        </p:spPr>
        <p:txBody>
          <a:bodyPr anchor="ctr"/>
          <a:lstStyle/>
          <a:p>
            <a:pPr lvl="0" algn="ctr" defTabSz="327152">
              <a:defRPr sz="1800"/>
            </a:pPr>
            <a:r>
              <a:rPr i="1" sz="4480">
                <a:latin typeface="+mn-lt"/>
                <a:ea typeface="+mn-ea"/>
                <a:cs typeface="+mn-cs"/>
                <a:sym typeface="Helvetica Light"/>
              </a:rPr>
              <a:t>Harold and the Purple Crayon</a:t>
            </a:r>
            <a:endParaRPr i="1" sz="448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27152">
              <a:defRPr sz="1800"/>
            </a:pPr>
            <a:r>
              <a:rPr sz="4480">
                <a:latin typeface="+mn-lt"/>
                <a:ea typeface="+mn-ea"/>
                <a:cs typeface="+mn-cs"/>
                <a:sym typeface="Helvetica Light"/>
              </a:rPr>
              <a:t>Crockett Johnson</a:t>
            </a:r>
            <a:endParaRPr sz="4480">
              <a:latin typeface="+mn-lt"/>
              <a:ea typeface="+mn-ea"/>
              <a:cs typeface="+mn-cs"/>
              <a:sym typeface="Helvetica Light"/>
            </a:endParaRPr>
          </a:p>
          <a:p>
            <a:pPr lvl="0" algn="ctr" defTabSz="327152">
              <a:defRPr sz="1800"/>
            </a:pPr>
            <a:r>
              <a:rPr sz="4480">
                <a:latin typeface="+mn-lt"/>
                <a:ea typeface="+mn-ea"/>
                <a:cs typeface="+mn-cs"/>
                <a:sym typeface="Helvetica Light"/>
              </a:rPr>
              <a:t>1955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066" y="1193862"/>
            <a:ext cx="10394668" cy="736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sz="7040"/>
              <a:t>Winslow Homer</a:t>
            </a:r>
            <a:endParaRPr sz="7040"/>
          </a:p>
          <a:p>
            <a:pPr lvl="0" defTabSz="514095">
              <a:defRPr sz="1800"/>
            </a:pPr>
            <a:r>
              <a:rPr i="1" sz="7040"/>
              <a:t>The Gulf Stream</a:t>
            </a:r>
            <a:endParaRPr i="1" sz="7040"/>
          </a:p>
          <a:p>
            <a:pPr lvl="0" defTabSz="514095">
              <a:defRPr sz="1800"/>
            </a:pPr>
            <a:r>
              <a:rPr sz="7040"/>
              <a:t>1899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VAPA: Grade 1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0" indent="0" defTabSz="402336">
              <a:spcBef>
                <a:spcPts val="0"/>
              </a:spcBef>
              <a:buSzTx/>
              <a:buNone/>
              <a:defRPr sz="1800"/>
            </a:pPr>
            <a:r>
              <a:rPr b="1" sz="3520">
                <a:latin typeface="Arial"/>
                <a:ea typeface="Arial"/>
                <a:cs typeface="Arial"/>
                <a:sym typeface="Arial"/>
              </a:rPr>
              <a:t>2.0 CREATIVE EXPRESSION</a:t>
            </a:r>
            <a:endParaRPr b="1" sz="3520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02336">
              <a:spcBef>
                <a:spcPts val="0"/>
              </a:spcBef>
              <a:buSzTx/>
              <a:buNone/>
              <a:defRPr sz="1800"/>
            </a:pPr>
            <a:r>
              <a:rPr sz="3520">
                <a:latin typeface="Arial"/>
                <a:ea typeface="Arial"/>
                <a:cs typeface="Arial"/>
                <a:sym typeface="Arial"/>
              </a:rPr>
              <a:t>Creating, Performing, and Participating in Theatre</a:t>
            </a:r>
            <a:endParaRPr sz="3520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02336">
              <a:spcBef>
                <a:spcPts val="0"/>
              </a:spcBef>
              <a:buSzTx/>
              <a:buNone/>
              <a:defRPr sz="1800"/>
            </a:pPr>
            <a:endParaRPr sz="3520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02336">
              <a:spcBef>
                <a:spcPts val="0"/>
              </a:spcBef>
              <a:buSzTx/>
              <a:buNone/>
              <a:defRPr sz="1800"/>
            </a:pPr>
            <a:r>
              <a:rPr b="1" sz="3520">
                <a:latin typeface="Arial"/>
                <a:ea typeface="Arial"/>
                <a:cs typeface="Arial"/>
                <a:sym typeface="Arial"/>
              </a:rPr>
              <a:t>Development of Theatrical Skills</a:t>
            </a:r>
            <a:endParaRPr b="1" sz="3520">
              <a:latin typeface="Arial"/>
              <a:ea typeface="Arial"/>
              <a:cs typeface="Arial"/>
              <a:sym typeface="Arial"/>
            </a:endParaRPr>
          </a:p>
          <a:p>
            <a:pPr lvl="0" marL="402336" indent="-402336" defTabSz="402336">
              <a:spcBef>
                <a:spcPts val="0"/>
              </a:spcBef>
              <a:buSzTx/>
              <a:buNone/>
              <a:tabLst>
                <a:tab pos="114300" algn="l"/>
                <a:tab pos="393700" algn="l"/>
              </a:tabLst>
              <a:defRPr sz="1800"/>
            </a:pPr>
            <a:r>
              <a:rPr sz="3520">
                <a:latin typeface="Arial"/>
                <a:ea typeface="Arial"/>
                <a:cs typeface="Arial"/>
                <a:sym typeface="Arial"/>
              </a:rPr>
              <a:t>	•	2.1 Demonstrate skills in pantomime, tableau, and improvisation.</a:t>
            </a:r>
            <a:endParaRPr sz="3520">
              <a:latin typeface="Arial"/>
              <a:ea typeface="Arial"/>
              <a:cs typeface="Arial"/>
              <a:sym typeface="Arial"/>
            </a:endParaRPr>
          </a:p>
          <a:p>
            <a:pPr lvl="0" marL="402336" indent="-402336" defTabSz="402336">
              <a:spcBef>
                <a:spcPts val="0"/>
              </a:spcBef>
              <a:buSzTx/>
              <a:buNone/>
              <a:tabLst>
                <a:tab pos="114300" algn="l"/>
                <a:tab pos="393700" algn="l"/>
              </a:tabLst>
              <a:defRPr sz="1800"/>
            </a:pPr>
            <a:endParaRPr sz="3520"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02336">
              <a:spcBef>
                <a:spcPts val="0"/>
              </a:spcBef>
              <a:buSzTx/>
              <a:buNone/>
              <a:defRPr sz="1800"/>
            </a:pPr>
            <a:r>
              <a:rPr b="1" sz="3520">
                <a:latin typeface="Arial"/>
                <a:ea typeface="Arial"/>
                <a:cs typeface="Arial"/>
                <a:sym typeface="Arial"/>
              </a:rPr>
              <a:t>Creation/Invention in Theatre</a:t>
            </a:r>
            <a:endParaRPr b="1" sz="3520">
              <a:latin typeface="Arial"/>
              <a:ea typeface="Arial"/>
              <a:cs typeface="Arial"/>
              <a:sym typeface="Arial"/>
            </a:endParaRPr>
          </a:p>
          <a:p>
            <a:pPr lvl="0" marL="402336" indent="-402336" defTabSz="402336">
              <a:spcBef>
                <a:spcPts val="0"/>
              </a:spcBef>
              <a:buSzTx/>
              <a:buNone/>
              <a:tabLst>
                <a:tab pos="114300" algn="l"/>
                <a:tab pos="393700" algn="l"/>
              </a:tabLst>
              <a:defRPr sz="1800"/>
            </a:pPr>
            <a:r>
              <a:rPr sz="3520">
                <a:latin typeface="Arial"/>
                <a:ea typeface="Arial"/>
                <a:cs typeface="Arial"/>
                <a:sym typeface="Arial"/>
              </a:rPr>
              <a:t>	•	2.2 Dramatize or improvise familiar simple stories from classroom literature or life experiences, incorporating plot (beginning, middle, and end) and using a tableau or a pantomime.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7119"/>
              <a:t>Reading Anchor Standards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952500" y="23241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Read closely to determine what the text says explicitly</a:t>
            </a: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 and to make logical inferences from it; cite specific textual evidence when writing or speaking to support conclusions drawn from the text.</a:t>
            </a:r>
            <a:endParaRPr sz="400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400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b="1"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sz="400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Analyze</a:t>
            </a: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 how and why individuals, events, or ideas develop and interact over the course of a text.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sz="6719"/>
              <a:t>Speaking/ Listening</a:t>
            </a:r>
            <a:endParaRPr sz="6719"/>
          </a:p>
          <a:p>
            <a:pPr lvl="0" defTabSz="490727">
              <a:defRPr sz="1800"/>
            </a:pPr>
            <a:r>
              <a:rPr sz="6719"/>
              <a:t> Anchor Standards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952500" y="2609849"/>
            <a:ext cx="11099801" cy="6286501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1. Prepare for and </a:t>
            </a:r>
            <a:r>
              <a:rPr b="1"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participate effectively in a range of conversations </a:t>
            </a: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and collaborations with diverse partners, building on others' ideas…</a:t>
            </a:r>
            <a:endParaRPr sz="400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400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Present information and supporting evidence </a:t>
            </a: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such that listeners can follow the line of reasoning…</a:t>
            </a:r>
            <a:endParaRPr sz="4000">
              <a:solidFill>
                <a:srgbClr val="38383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4000">
              <a:solidFill>
                <a:srgbClr val="38383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sz="400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Adapt speech to a variety of contexts</a:t>
            </a:r>
            <a:r>
              <a:rPr sz="4000">
                <a:solidFill>
                  <a:srgbClr val="383838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1 Interviewer (teacher)</a:t>
            </a:r>
            <a:endParaRPr sz="8000"/>
          </a:p>
          <a:p>
            <a:pPr lvl="0">
              <a:defRPr sz="1800"/>
            </a:pPr>
            <a:r>
              <a:rPr sz="8000"/>
              <a:t>2 Actor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0229367" y="1595982"/>
            <a:ext cx="2121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1. Senses</a:t>
            </a:r>
          </a:p>
        </p:txBody>
      </p:sp>
      <p:sp>
        <p:nvSpPr>
          <p:cNvPr id="44" name="Shape 44"/>
          <p:cNvSpPr/>
          <p:nvPr/>
        </p:nvSpPr>
        <p:spPr>
          <a:xfrm>
            <a:off x="10407218" y="2591866"/>
            <a:ext cx="17661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2. Know</a:t>
            </a:r>
          </a:p>
        </p:txBody>
      </p:sp>
      <p:sp>
        <p:nvSpPr>
          <p:cNvPr id="45" name="Shape 45"/>
          <p:cNvSpPr/>
          <p:nvPr/>
        </p:nvSpPr>
        <p:spPr>
          <a:xfrm>
            <a:off x="9839604" y="3587750"/>
            <a:ext cx="29013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3. Care about</a:t>
            </a:r>
          </a:p>
        </p:txBody>
      </p:sp>
      <p:pic>
        <p:nvPicPr>
          <p:cNvPr id="46" name="pasted-image-filtered.jpeg"/>
          <p:cNvPicPr/>
          <p:nvPr/>
        </p:nvPicPr>
        <p:blipFill>
          <a:blip r:embed="rId2">
            <a:extLst/>
          </a:blip>
          <a:srcRect l="195" t="0" r="5428" b="0"/>
          <a:stretch>
            <a:fillRect/>
          </a:stretch>
        </p:blipFill>
        <p:spPr>
          <a:xfrm>
            <a:off x="-2958604" y="851966"/>
            <a:ext cx="12273459" cy="7714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1"/>
      <p:bldP build="p" bldLvl="5" animBg="1" rev="0" advAuto="0" spid="45" grpId="3"/>
      <p:bldP build="p" bldLvl="5" animBg="1" rev="0" advAuto="0" spid="4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2 volunteers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i="1" sz="7040"/>
              <a:t>Caps for Sale</a:t>
            </a:r>
            <a:endParaRPr i="1" sz="7040"/>
          </a:p>
          <a:p>
            <a:pPr lvl="0" defTabSz="514095">
              <a:defRPr sz="1800"/>
            </a:pPr>
            <a:r>
              <a:rPr sz="7040"/>
              <a:t>Esphyr Slobodkina</a:t>
            </a:r>
            <a:endParaRPr sz="7040"/>
          </a:p>
          <a:p>
            <a:pPr lvl="0" defTabSz="514095">
              <a:defRPr sz="1800"/>
            </a:pPr>
            <a:r>
              <a:rPr sz="7040"/>
              <a:t>1938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4" y="0"/>
            <a:ext cx="7695725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7667599" y="1504950"/>
            <a:ext cx="54411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1. What happened here? </a:t>
            </a:r>
          </a:p>
        </p:txBody>
      </p:sp>
      <p:sp>
        <p:nvSpPr>
          <p:cNvPr id="54" name="Shape 54"/>
          <p:cNvSpPr/>
          <p:nvPr/>
        </p:nvSpPr>
        <p:spPr>
          <a:xfrm>
            <a:off x="8933916" y="2660650"/>
            <a:ext cx="27061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2.  Feelings?</a:t>
            </a:r>
          </a:p>
        </p:txBody>
      </p:sp>
      <p:sp>
        <p:nvSpPr>
          <p:cNvPr id="55" name="Shape 55"/>
          <p:cNvSpPr/>
          <p:nvPr/>
        </p:nvSpPr>
        <p:spPr>
          <a:xfrm>
            <a:off x="8772982" y="3816350"/>
            <a:ext cx="30280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3.  Prediction?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2"/>
      <p:bldP build="whole" bldLvl="1" animBg="1" rev="0" advAuto="0" spid="55" grpId="3"/>
      <p:bldP build="whole" bldLvl="1" animBg="1" rev="0" advAuto="0" spid="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to notice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952499" y="2378070"/>
            <a:ext cx="11099801" cy="6286501"/>
          </a:xfrm>
          <a:prstGeom prst="rect">
            <a:avLst/>
          </a:prstGeom>
        </p:spPr>
        <p:txBody>
          <a:bodyPr/>
          <a:lstStyle/>
          <a:p>
            <a:pPr lvl="0" marL="444499" indent="-444499">
              <a:defRPr sz="1800"/>
            </a:pPr>
            <a:r>
              <a:rPr sz="4500"/>
              <a:t>Pantomime, expressing emotion, improvisation, gesture</a:t>
            </a:r>
            <a:endParaRPr sz="4500"/>
          </a:p>
          <a:p>
            <a:pPr lvl="0" marL="444499" indent="-444499">
              <a:defRPr sz="1800"/>
            </a:pPr>
            <a:r>
              <a:rPr sz="4500"/>
              <a:t>Actor is actively engaged as part of the narrative rather than passive observer</a:t>
            </a:r>
            <a:endParaRPr sz="4500"/>
          </a:p>
          <a:p>
            <a:pPr lvl="0" marL="444499" indent="-444499">
              <a:defRPr sz="1800"/>
            </a:pPr>
            <a:r>
              <a:rPr sz="4500"/>
              <a:t>Reading text closely</a:t>
            </a:r>
            <a:endParaRPr sz="4500"/>
          </a:p>
          <a:p>
            <a:pPr lvl="0" marL="444499" indent="-444499">
              <a:defRPr sz="1800"/>
            </a:pPr>
            <a:r>
              <a:rPr sz="4500"/>
              <a:t>Making inferences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Form trios, please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