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Hhgfz0zPmH4" TargetMode="External"/><Relationship Id="rId3" Type="http://schemas.openxmlformats.org/officeDocument/2006/relationships/image" Target="../media/image3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blendspace.com/lessons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youtube.com/watch?v=9oN1H_MCYaQ" TargetMode="External"/><Relationship Id="rId3" Type="http://schemas.openxmlformats.org/officeDocument/2006/relationships/hyperlink" Target="https://www.haikudeck.com/app/edit/Zwcy5WhbEu" TargetMode="Externa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google.com" TargetMode="External"/><Relationship Id="rId3" Type="http://schemas.openxmlformats.org/officeDocument/2006/relationships/hyperlink" Target="http://www.calisphere.universityofcalifornia.edu" TargetMode="External"/><Relationship Id="rId4" Type="http://schemas.openxmlformats.org/officeDocument/2006/relationships/hyperlink" Target="http://nytimes.com" TargetMode="External"/><Relationship Id="rId5" Type="http://schemas.openxmlformats.org/officeDocument/2006/relationships/hyperlink" Target="http://learning.blogs.nytimes.com/category/lesson-plans/whats-going-on-in-this-picture/?_r=0" TargetMode="External"/><Relationship Id="rId6" Type="http://schemas.openxmlformats.org/officeDocument/2006/relationships/hyperlink" Target="http://getty.edu" TargetMode="External"/><Relationship Id="rId7" Type="http://schemas.openxmlformats.org/officeDocument/2006/relationships/hyperlink" Target="https://www.google.com/culturalinstitute/collections?projectId=art-project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Back at 2:10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Google goggles </a:t>
            </a:r>
            <a:r>
              <a:rPr sz="8000" u="sng">
                <a:hlinkClick r:id="rId2" invalidUrl="" action="" tgtFrame="" tooltip="" history="1" highlightClick="0" endSnd="0"/>
              </a:rPr>
              <a:t>video</a:t>
            </a:r>
          </a:p>
        </p:txBody>
      </p:sp>
      <p:pic>
        <p:nvPicPr>
          <p:cNvPr id="8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902" y="2743200"/>
            <a:ext cx="9829801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865" y="70920"/>
            <a:ext cx="11541070" cy="849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8000" u="sng">
                <a:hlinkClick r:id="rId2" invalidUrl="" action="" tgtFrame="" tooltip="" history="1" highlightClick="0" endSnd="0"/>
              </a:rPr>
              <a:t>Blendspace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 u="sng">
                <a:hlinkClick r:id="rId2" invalidUrl="" action="" tgtFrame="" tooltip="" history="1" highlightClick="0" endSnd="0"/>
              </a:rPr>
              <a:t>HaikuDeck</a:t>
            </a:r>
            <a:endParaRPr sz="8000"/>
          </a:p>
          <a:p>
            <a:pPr lvl="0">
              <a:defRPr sz="1800"/>
            </a:pPr>
            <a:r>
              <a:rPr sz="8000" u="sng">
                <a:hlinkClick r:id="rId3" invalidUrl="" action="" tgtFrame="" tooltip="" history="1" highlightClick="0" endSnd="0"/>
              </a:rPr>
              <a:t>Example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xfrm>
            <a:off x="92394" y="2182731"/>
            <a:ext cx="13004801" cy="503754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QR Codes Reader</a:t>
            </a:r>
            <a:endParaRPr sz="8000"/>
          </a:p>
          <a:p>
            <a:pPr lvl="0">
              <a:defRPr sz="1800"/>
            </a:pPr>
            <a:r>
              <a:rPr sz="8000"/>
              <a:t>Google Goggles (android)</a:t>
            </a:r>
            <a:endParaRPr sz="8000"/>
          </a:p>
          <a:p>
            <a:pPr lvl="0">
              <a:defRPr sz="1800"/>
            </a:pPr>
            <a:r>
              <a:rPr sz="8000"/>
              <a:t>Red Laser (iOS)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1270000" y="55033"/>
            <a:ext cx="10464800" cy="3302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QR Codes Creator</a:t>
            </a:r>
          </a:p>
        </p:txBody>
      </p:sp>
      <p:pic>
        <p:nvPicPr>
          <p:cNvPr id="9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189" y="3101566"/>
            <a:ext cx="10898422" cy="563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Your turn</a:t>
            </a:r>
          </a:p>
        </p:txBody>
      </p:sp>
      <p:sp>
        <p:nvSpPr>
          <p:cNvPr id="95" name="Shape 9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Mirroring your tablet</a:t>
            </a:r>
            <a:endParaRPr sz="3600"/>
          </a:p>
          <a:p>
            <a:pPr lvl="0">
              <a:defRPr sz="1800"/>
            </a:pPr>
            <a:r>
              <a:rPr sz="3600"/>
              <a:t>Using Google search tools</a:t>
            </a:r>
            <a:endParaRPr sz="3600"/>
          </a:p>
          <a:p>
            <a:pPr lvl="0">
              <a:defRPr sz="1800"/>
            </a:pPr>
            <a:r>
              <a:rPr sz="3600"/>
              <a:t>Calisphere, Google art project, NY Times, Getty</a:t>
            </a:r>
            <a:endParaRPr sz="3600"/>
          </a:p>
          <a:p>
            <a:pPr lvl="0">
              <a:defRPr sz="1800"/>
            </a:pPr>
            <a:r>
              <a:rPr sz="3600"/>
              <a:t>Google goggles</a:t>
            </a:r>
            <a:endParaRPr sz="3600"/>
          </a:p>
          <a:p>
            <a:pPr lvl="0">
              <a:defRPr sz="1800"/>
            </a:pPr>
            <a:r>
              <a:rPr sz="3600"/>
              <a:t>Blendspace</a:t>
            </a:r>
            <a:endParaRPr sz="3600"/>
          </a:p>
          <a:p>
            <a:pPr lvl="0">
              <a:defRPr sz="1800"/>
            </a:pPr>
            <a:r>
              <a:rPr sz="3600"/>
              <a:t>Haiku Deck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Technology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Why training is tricky…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 lvl="0">
              <a:defRPr sz="1800"/>
            </a:pPr>
            <a:r>
              <a:rPr sz="7040"/>
              <a:t>If technology is the answer, what is the question?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SAMR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580554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022" y="207169"/>
            <a:ext cx="12180756" cy="908288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1650727" y="393700"/>
            <a:ext cx="9703346" cy="1982143"/>
          </a:xfrm>
          <a:prstGeom prst="roundRect">
            <a:avLst>
              <a:gd name="adj" fmla="val 20640"/>
            </a:avLst>
          </a:prstGeom>
          <a:solidFill>
            <a:srgbClr val="FFFFFF">
              <a:alpha val="872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4" name="Shape 44"/>
          <p:cNvSpPr/>
          <p:nvPr/>
        </p:nvSpPr>
        <p:spPr>
          <a:xfrm>
            <a:off x="1714227" y="2603500"/>
            <a:ext cx="9576346" cy="1982143"/>
          </a:xfrm>
          <a:prstGeom prst="roundRect">
            <a:avLst>
              <a:gd name="adj" fmla="val 20370"/>
            </a:avLst>
          </a:prstGeom>
          <a:solidFill>
            <a:srgbClr val="FFFFFF">
              <a:alpha val="872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5" name="Shape 45"/>
          <p:cNvSpPr/>
          <p:nvPr/>
        </p:nvSpPr>
        <p:spPr>
          <a:xfrm>
            <a:off x="1600423" y="5054600"/>
            <a:ext cx="9803954" cy="1790155"/>
          </a:xfrm>
          <a:prstGeom prst="roundRect">
            <a:avLst>
              <a:gd name="adj" fmla="val 14744"/>
            </a:avLst>
          </a:prstGeom>
          <a:solidFill>
            <a:srgbClr val="FFFFFF">
              <a:alpha val="8724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6" name="Shape 46"/>
          <p:cNvSpPr/>
          <p:nvPr/>
        </p:nvSpPr>
        <p:spPr>
          <a:xfrm>
            <a:off x="1447800" y="4762500"/>
            <a:ext cx="10109201" cy="0"/>
          </a:xfrm>
          <a:prstGeom prst="line">
            <a:avLst/>
          </a:prstGeom>
          <a:ln w="25400">
            <a:solidFill/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xi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" grpId="2"/>
      <p:bldP build="whole" bldLvl="1" animBg="1" rev="0" advAuto="0" spid="45" grpId="1"/>
      <p:bldP build="whole" bldLvl="1" animBg="1" rev="0" advAuto="0" spid="4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410152" y="1955799"/>
            <a:ext cx="12184495" cy="1701801"/>
            <a:chOff x="0" y="0"/>
            <a:chExt cx="12184493" cy="1701800"/>
          </a:xfrm>
        </p:grpSpPr>
        <p:sp>
          <p:nvSpPr>
            <p:cNvPr id="48" name="Shape 48"/>
            <p:cNvSpPr/>
            <p:nvPr/>
          </p:nvSpPr>
          <p:spPr>
            <a:xfrm>
              <a:off x="-1" y="527050"/>
              <a:ext cx="252831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Redefinition</a:t>
              </a:r>
            </a:p>
          </p:txBody>
        </p:sp>
        <p:sp>
          <p:nvSpPr>
            <p:cNvPr id="49" name="Shape 49"/>
            <p:cNvSpPr/>
            <p:nvPr/>
          </p:nvSpPr>
          <p:spPr>
            <a:xfrm flipV="1">
              <a:off x="2810852" y="850899"/>
              <a:ext cx="2528317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50" name="Shape 50"/>
            <p:cNvSpPr/>
            <p:nvPr/>
          </p:nvSpPr>
          <p:spPr>
            <a:xfrm>
              <a:off x="5621705" y="-1"/>
              <a:ext cx="6562789" cy="170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500"/>
              </a:lvl1pPr>
            </a:lstStyle>
            <a:p>
              <a:pPr lvl="0">
                <a:defRPr sz="1800"/>
              </a:pPr>
              <a:r>
                <a:rPr sz="3500"/>
                <a:t>Write story collaboratively with students from another country.  Create and share publicly.</a:t>
              </a:r>
            </a:p>
          </p:txBody>
        </p:sp>
      </p:grpSp>
      <p:sp>
        <p:nvSpPr>
          <p:cNvPr id="52" name="Shape 52"/>
          <p:cNvSpPr/>
          <p:nvPr>
            <p:ph type="title" idx="4294967295"/>
          </p:nvPr>
        </p:nvSpPr>
        <p:spPr>
          <a:xfrm>
            <a:off x="787400" y="-635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SAMR example: writing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500823" y="4020820"/>
            <a:ext cx="12003153" cy="1193801"/>
            <a:chOff x="0" y="0"/>
            <a:chExt cx="12003151" cy="1193800"/>
          </a:xfrm>
        </p:grpSpPr>
        <p:sp>
          <p:nvSpPr>
            <p:cNvPr id="53" name="Shape 53"/>
            <p:cNvSpPr/>
            <p:nvPr/>
          </p:nvSpPr>
          <p:spPr>
            <a:xfrm>
              <a:off x="0" y="253250"/>
              <a:ext cx="2604212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Modification</a:t>
              </a:r>
            </a:p>
          </p:txBody>
        </p:sp>
        <p:sp>
          <p:nvSpPr>
            <p:cNvPr id="54" name="Shape 54"/>
            <p:cNvSpPr/>
            <p:nvPr/>
          </p:nvSpPr>
          <p:spPr>
            <a:xfrm flipV="1">
              <a:off x="2848800" y="577100"/>
              <a:ext cx="25283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55" name="Shape 55"/>
            <p:cNvSpPr/>
            <p:nvPr/>
          </p:nvSpPr>
          <p:spPr>
            <a:xfrm>
              <a:off x="5621706" y="0"/>
              <a:ext cx="6381446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r>
                <a:rPr sz="3600"/>
                <a:t>Write story, add audio reading, images </a:t>
              </a:r>
              <a:r>
                <a:rPr sz="2800"/>
                <a:t>(Adobe Voice, for example)</a:t>
              </a:r>
            </a:p>
          </p:txBody>
        </p:sp>
      </p:grpSp>
      <p:sp>
        <p:nvSpPr>
          <p:cNvPr id="57" name="Shape 57"/>
          <p:cNvSpPr/>
          <p:nvPr/>
        </p:nvSpPr>
        <p:spPr>
          <a:xfrm>
            <a:off x="50799" y="5713729"/>
            <a:ext cx="12903202" cy="1"/>
          </a:xfrm>
          <a:prstGeom prst="line">
            <a:avLst/>
          </a:prstGeom>
          <a:ln w="88900">
            <a:solidFill>
              <a:srgbClr val="C82506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grpSp>
        <p:nvGrpSpPr>
          <p:cNvPr id="61" name="Group 61"/>
          <p:cNvGrpSpPr/>
          <p:nvPr/>
        </p:nvGrpSpPr>
        <p:grpSpPr>
          <a:xfrm>
            <a:off x="368414" y="6212840"/>
            <a:ext cx="11348709" cy="1193801"/>
            <a:chOff x="0" y="0"/>
            <a:chExt cx="11348707" cy="1193800"/>
          </a:xfrm>
        </p:grpSpPr>
        <p:sp>
          <p:nvSpPr>
            <p:cNvPr id="58" name="Shape 58"/>
            <p:cNvSpPr/>
            <p:nvPr/>
          </p:nvSpPr>
          <p:spPr>
            <a:xfrm>
              <a:off x="-1" y="292849"/>
              <a:ext cx="296037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Augmentation</a:t>
              </a:r>
            </a:p>
          </p:txBody>
        </p:sp>
        <p:sp>
          <p:nvSpPr>
            <p:cNvPr id="59" name="Shape 59"/>
            <p:cNvSpPr/>
            <p:nvPr/>
          </p:nvSpPr>
          <p:spPr>
            <a:xfrm flipV="1">
              <a:off x="3052279" y="616699"/>
              <a:ext cx="25283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/>
              </a:pPr>
            </a:p>
          </p:txBody>
        </p:sp>
        <p:sp>
          <p:nvSpPr>
            <p:cNvPr id="60" name="Shape 60"/>
            <p:cNvSpPr/>
            <p:nvPr/>
          </p:nvSpPr>
          <p:spPr>
            <a:xfrm>
              <a:off x="5973864" y="0"/>
              <a:ext cx="5374844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 lvl="0">
                <a:defRPr sz="1800"/>
              </a:pPr>
              <a:r>
                <a:rPr sz="3600"/>
                <a:t>Use spell check, thesaurus, speech to text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552043" y="7861300"/>
            <a:ext cx="10012808" cy="647701"/>
            <a:chOff x="0" y="0"/>
            <a:chExt cx="10012806" cy="647700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250271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Substitution</a:t>
              </a:r>
            </a:p>
          </p:txBody>
        </p:sp>
        <p:sp>
          <p:nvSpPr>
            <p:cNvPr id="63" name="Shape 63"/>
            <p:cNvSpPr/>
            <p:nvPr/>
          </p:nvSpPr>
          <p:spPr>
            <a:xfrm>
              <a:off x="5774105" y="0"/>
              <a:ext cx="4238702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Use word processor</a:t>
              </a:r>
            </a:p>
          </p:txBody>
        </p:sp>
        <p:sp>
          <p:nvSpPr>
            <p:cNvPr id="64" name="Shape 64"/>
            <p:cNvSpPr/>
            <p:nvPr/>
          </p:nvSpPr>
          <p:spPr>
            <a:xfrm flipV="1">
              <a:off x="2823451" y="323849"/>
              <a:ext cx="2528317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/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1"/>
      <p:bldP build="whole" bldLvl="1" animBg="1" rev="0" advAuto="0" spid="65" grpId="3"/>
      <p:bldP build="whole" bldLvl="1" animBg="1" rev="0" advAuto="0" spid="56" grpId="2"/>
      <p:bldP build="whole" bldLvl="1" animBg="1" rev="0" advAuto="0" spid="51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Mirroring tablet</a:t>
            </a: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504" y="3029991"/>
            <a:ext cx="6210684" cy="3276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-image.tif"/>
          <p:cNvPicPr/>
          <p:nvPr/>
        </p:nvPicPr>
        <p:blipFill>
          <a:blip r:embed="rId3">
            <a:extLst/>
          </a:blip>
          <a:srcRect l="0" t="0" r="0" b="31666"/>
          <a:stretch>
            <a:fillRect/>
          </a:stretch>
        </p:blipFill>
        <p:spPr>
          <a:xfrm>
            <a:off x="7162254" y="2966879"/>
            <a:ext cx="4979011" cy="340232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3997858" y="6732668"/>
            <a:ext cx="50090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Mobile visual presenter!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 lvl="0">
              <a:defRPr sz="1800"/>
            </a:pPr>
            <a:r>
              <a:rPr sz="6880"/>
              <a:t>Where can you get images?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952500" y="23431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_____________(concept) + “painting” or “sculpture”</a:t>
            </a:r>
            <a:endParaRPr sz="3600"/>
          </a:p>
          <a:p>
            <a:pPr lvl="0">
              <a:defRPr sz="1800"/>
            </a:pPr>
            <a:r>
              <a:rPr sz="3600" u="sng">
                <a:hlinkClick r:id="rId2" invalidUrl="" action="" tgtFrame="" tooltip="" history="1" highlightClick="0" endSnd="0"/>
              </a:rPr>
              <a:t>Google</a:t>
            </a:r>
            <a:r>
              <a:rPr sz="3600"/>
              <a:t> search tips</a:t>
            </a:r>
            <a:endParaRPr sz="3600"/>
          </a:p>
          <a:p>
            <a:pPr lvl="0">
              <a:defRPr sz="1800"/>
            </a:pPr>
            <a:r>
              <a:rPr sz="3600" u="sng">
                <a:hlinkClick r:id="rId3" invalidUrl="" action="" tgtFrame="" tooltip="" history="1" highlightClick="0" endSnd="0"/>
              </a:rPr>
              <a:t>Calisphere</a:t>
            </a:r>
            <a:r>
              <a:rPr sz="3600"/>
              <a:t> for California history documents/ photos</a:t>
            </a:r>
            <a:endParaRPr sz="3600"/>
          </a:p>
          <a:p>
            <a:pPr lvl="0">
              <a:defRPr sz="1800"/>
            </a:pPr>
            <a:r>
              <a:rPr sz="3600" u="sng">
                <a:hlinkClick r:id="rId4" invalidUrl="" action="" tgtFrame="" tooltip="" history="1" highlightClick="0" endSnd="0"/>
              </a:rPr>
              <a:t>nytimes.com</a:t>
            </a:r>
            <a:r>
              <a:rPr sz="3600"/>
              <a:t> has weekly “</a:t>
            </a:r>
            <a:r>
              <a:rPr sz="3600" u="sng">
                <a:hlinkClick r:id="rId5" invalidUrl="" action="" tgtFrame="" tooltip="" history="1" highlightClick="0" endSnd="0"/>
              </a:rPr>
              <a:t>What’s going on in this picture?</a:t>
            </a:r>
            <a:r>
              <a:rPr sz="3600"/>
              <a:t>” series</a:t>
            </a:r>
            <a:endParaRPr sz="3600"/>
          </a:p>
          <a:p>
            <a:pPr lvl="0">
              <a:defRPr sz="1800"/>
            </a:pPr>
            <a:r>
              <a:rPr sz="3600" u="sng">
                <a:hlinkClick r:id="rId6" invalidUrl="" action="" tgtFrame="" tooltip="" history="1" highlightClick="0" endSnd="0"/>
              </a:rPr>
              <a:t>getty.edu</a:t>
            </a:r>
            <a:r>
              <a:rPr sz="3600"/>
              <a:t> &amp; </a:t>
            </a:r>
            <a:r>
              <a:rPr sz="3600" u="sng">
                <a:hlinkClick r:id="rId7" invalidUrl="" action="" tgtFrame="" tooltip="" history="1" highlightClick="0" endSnd="0"/>
              </a:rPr>
              <a:t>google art project </a:t>
            </a:r>
            <a:r>
              <a:rPr sz="3600"/>
              <a:t>display art at amazing resolution</a:t>
            </a:r>
          </a:p>
        </p:txBody>
      </p:sp>
      <p:sp>
        <p:nvSpPr>
          <p:cNvPr id="74" name="Shape 7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247650"/>
            <a:ext cx="5997193" cy="446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0400" y="3165420"/>
            <a:ext cx="10926837" cy="6370164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346200" y="2514600"/>
            <a:ext cx="880534" cy="610328"/>
          </a:xfrm>
          <a:prstGeom prst="rect">
            <a:avLst/>
          </a:prstGeom>
          <a:ln w="25400">
            <a:solidFill>
              <a:srgbClr val="F5D328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" grpId="1"/>
      <p:bldP build="whole" bldLvl="1" animBg="1" rev="0" advAuto="0" spid="77" grpId="2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