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" name="Shape 12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"/>
          <p:cNvSpPr/>
          <p:nvPr/>
        </p:nvSpPr>
        <p:spPr>
          <a:xfrm>
            <a:off x="571500" y="1968500"/>
            <a:ext cx="11868106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8" name="Title Text"/>
          <p:cNvSpPr txBox="1"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 anchor="b"/>
          <a:lstStyle>
            <a:lvl1pPr algn="l"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9" name="Body Level One…"/>
          <p:cNvSpPr txBox="1"/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</p:spPr>
        <p:txBody>
          <a:bodyPr anchor="t"/>
          <a:lstStyle>
            <a:lvl1pPr marL="457200" indent="-457200">
              <a:buFont typeface="Helvetica Neue"/>
              <a:defRPr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indent="-457200">
              <a:buFont typeface="Helvetica Neue"/>
              <a:defRPr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indent="-457200">
              <a:buFont typeface="Helvetica Neue"/>
              <a:defRPr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indent="-457200">
              <a:buFont typeface="Helvetica Neue"/>
              <a:defRPr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indent="-457200">
              <a:buFont typeface="Helvetica Neue"/>
              <a:defRPr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image" Target="../media/image1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Beginning,…"/>
          <p:cNvSpPr txBox="1"/>
          <p:nvPr>
            <p:ph type="ctrTitle"/>
          </p:nvPr>
        </p:nvSpPr>
        <p:spPr>
          <a:xfrm>
            <a:off x="1270000" y="22733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Beginning, </a:t>
            </a:r>
          </a:p>
          <a:p>
            <a:pPr/>
            <a:r>
              <a:t>Middle or End?</a:t>
            </a:r>
          </a:p>
        </p:txBody>
      </p:sp>
      <p:sp>
        <p:nvSpPr>
          <p:cNvPr id="130" name="B"/>
          <p:cNvSpPr txBox="1"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80517"/>
            <a:ext cx="13004800" cy="912937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wn Tan"/>
          <p:cNvSpPr txBox="1"/>
          <p:nvPr/>
        </p:nvSpPr>
        <p:spPr>
          <a:xfrm>
            <a:off x="10343540" y="9036050"/>
            <a:ext cx="232532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Shawn Tan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Ne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Need</a:t>
            </a:r>
          </a:p>
        </p:txBody>
      </p:sp>
      <p:pic>
        <p:nvPicPr>
          <p:cNvPr id="1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7511" y="3296146"/>
            <a:ext cx="2857501" cy="2857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7" name="Group"/>
          <p:cNvGrpSpPr/>
          <p:nvPr/>
        </p:nvGrpSpPr>
        <p:grpSpPr>
          <a:xfrm>
            <a:off x="8141268" y="3397622"/>
            <a:ext cx="4279253" cy="2958356"/>
            <a:chOff x="0" y="0"/>
            <a:chExt cx="4279251" cy="2958355"/>
          </a:xfrm>
        </p:grpSpPr>
        <p:sp>
          <p:nvSpPr>
            <p:cNvPr id="134" name="Rectangle"/>
            <p:cNvSpPr/>
            <p:nvPr/>
          </p:nvSpPr>
          <p:spPr>
            <a:xfrm>
              <a:off x="0" y="0"/>
              <a:ext cx="4279252" cy="2958356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5" name="Square"/>
            <p:cNvSpPr/>
            <p:nvPr/>
          </p:nvSpPr>
          <p:spPr>
            <a:xfrm>
              <a:off x="517860" y="264287"/>
              <a:ext cx="775498" cy="775498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6" name="Square"/>
            <p:cNvSpPr/>
            <p:nvPr/>
          </p:nvSpPr>
          <p:spPr>
            <a:xfrm>
              <a:off x="1751876" y="264287"/>
              <a:ext cx="775499" cy="775498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7" name="Square"/>
            <p:cNvSpPr/>
            <p:nvPr/>
          </p:nvSpPr>
          <p:spPr>
            <a:xfrm>
              <a:off x="2985893" y="264287"/>
              <a:ext cx="775498" cy="775498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8" name="Line"/>
            <p:cNvSpPr/>
            <p:nvPr/>
          </p:nvSpPr>
          <p:spPr>
            <a:xfrm>
              <a:off x="417994" y="1597821"/>
              <a:ext cx="975230" cy="1"/>
            </a:xfrm>
            <a:prstGeom prst="line">
              <a:avLst/>
            </a:prstGeom>
            <a:noFill/>
            <a:ln w="38100" cap="flat">
              <a:solidFill>
                <a:srgbClr val="7777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9" name="Line"/>
            <p:cNvSpPr/>
            <p:nvPr/>
          </p:nvSpPr>
          <p:spPr>
            <a:xfrm>
              <a:off x="417994" y="2015794"/>
              <a:ext cx="975230" cy="1"/>
            </a:xfrm>
            <a:prstGeom prst="line">
              <a:avLst/>
            </a:prstGeom>
            <a:noFill/>
            <a:ln w="38100" cap="flat">
              <a:solidFill>
                <a:srgbClr val="7777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0" name="Line"/>
            <p:cNvSpPr/>
            <p:nvPr/>
          </p:nvSpPr>
          <p:spPr>
            <a:xfrm>
              <a:off x="417995" y="2433767"/>
              <a:ext cx="975229" cy="1"/>
            </a:xfrm>
            <a:prstGeom prst="line">
              <a:avLst/>
            </a:prstGeom>
            <a:noFill/>
            <a:ln w="38100" cap="flat">
              <a:solidFill>
                <a:srgbClr val="7777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1" name="Line"/>
            <p:cNvSpPr/>
            <p:nvPr/>
          </p:nvSpPr>
          <p:spPr>
            <a:xfrm>
              <a:off x="1652011" y="1597821"/>
              <a:ext cx="975230" cy="1"/>
            </a:xfrm>
            <a:prstGeom prst="line">
              <a:avLst/>
            </a:prstGeom>
            <a:noFill/>
            <a:ln w="38100" cap="flat">
              <a:solidFill>
                <a:srgbClr val="7777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2" name="Line"/>
            <p:cNvSpPr/>
            <p:nvPr/>
          </p:nvSpPr>
          <p:spPr>
            <a:xfrm>
              <a:off x="1652011" y="2015794"/>
              <a:ext cx="975230" cy="1"/>
            </a:xfrm>
            <a:prstGeom prst="line">
              <a:avLst/>
            </a:prstGeom>
            <a:noFill/>
            <a:ln w="38100" cap="flat">
              <a:solidFill>
                <a:srgbClr val="7777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3" name="Line"/>
            <p:cNvSpPr/>
            <p:nvPr/>
          </p:nvSpPr>
          <p:spPr>
            <a:xfrm>
              <a:off x="1652011" y="2433767"/>
              <a:ext cx="975230" cy="1"/>
            </a:xfrm>
            <a:prstGeom prst="line">
              <a:avLst/>
            </a:prstGeom>
            <a:noFill/>
            <a:ln w="38100" cap="flat">
              <a:solidFill>
                <a:srgbClr val="7777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4" name="Line"/>
            <p:cNvSpPr/>
            <p:nvPr/>
          </p:nvSpPr>
          <p:spPr>
            <a:xfrm>
              <a:off x="2886027" y="1597821"/>
              <a:ext cx="975230" cy="1"/>
            </a:xfrm>
            <a:prstGeom prst="line">
              <a:avLst/>
            </a:prstGeom>
            <a:noFill/>
            <a:ln w="38100" cap="flat">
              <a:solidFill>
                <a:srgbClr val="7777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5" name="Line"/>
            <p:cNvSpPr/>
            <p:nvPr/>
          </p:nvSpPr>
          <p:spPr>
            <a:xfrm>
              <a:off x="2886027" y="2015794"/>
              <a:ext cx="975230" cy="1"/>
            </a:xfrm>
            <a:prstGeom prst="line">
              <a:avLst/>
            </a:prstGeom>
            <a:noFill/>
            <a:ln w="38100" cap="flat">
              <a:solidFill>
                <a:srgbClr val="7777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6" name="Line"/>
            <p:cNvSpPr/>
            <p:nvPr/>
          </p:nvSpPr>
          <p:spPr>
            <a:xfrm>
              <a:off x="2886027" y="2433767"/>
              <a:ext cx="975230" cy="1"/>
            </a:xfrm>
            <a:prstGeom prst="line">
              <a:avLst/>
            </a:prstGeom>
            <a:noFill/>
            <a:ln w="38100" cap="flat">
              <a:solidFill>
                <a:srgbClr val="7777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pic>
        <p:nvPicPr>
          <p:cNvPr id="14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9438" y="3974552"/>
            <a:ext cx="3041817" cy="1804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Beginning, Middle, End"/>
          <p:cNvSpPr txBox="1"/>
          <p:nvPr>
            <p:ph type="title"/>
          </p:nvPr>
        </p:nvSpPr>
        <p:spPr>
          <a:xfrm>
            <a:off x="952500" y="2159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Beginning, Middle, End</a:t>
            </a:r>
          </a:p>
        </p:txBody>
      </p:sp>
      <p:sp>
        <p:nvSpPr>
          <p:cNvPr id="151" name="If this is the beginning of a story, what happens next?…"/>
          <p:cNvSpPr txBox="1"/>
          <p:nvPr>
            <p:ph type="body" sz="half" idx="1"/>
          </p:nvPr>
        </p:nvSpPr>
        <p:spPr>
          <a:xfrm>
            <a:off x="939800" y="1930400"/>
            <a:ext cx="6577112" cy="6286500"/>
          </a:xfrm>
          <a:prstGeom prst="rect">
            <a:avLst/>
          </a:prstGeom>
        </p:spPr>
        <p:txBody>
          <a:bodyPr/>
          <a:lstStyle/>
          <a:p>
            <a:pPr/>
            <a:r>
              <a:t>If this is the beginning of a story, what happens next?</a:t>
            </a:r>
          </a:p>
          <a:p>
            <a:pPr/>
            <a:r>
              <a:t>If this is the middle of the story, what happened before and after?</a:t>
            </a:r>
          </a:p>
          <a:p>
            <a:pPr/>
            <a:r>
              <a:t>If this is the end of the story, what was the story about?  </a:t>
            </a:r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2650" t="1975" r="32650" b="0"/>
          <a:stretch>
            <a:fillRect/>
          </a:stretch>
        </p:blipFill>
        <p:spPr>
          <a:xfrm>
            <a:off x="7477045" y="1851435"/>
            <a:ext cx="4512470" cy="7562427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H"/>
          <p:cNvSpPr txBox="1"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Look closely to complete the beginning, middle &amp; end of this story that uses details you can point to."/>
          <p:cNvSpPr txBox="1"/>
          <p:nvPr/>
        </p:nvSpPr>
        <p:spPr>
          <a:xfrm>
            <a:off x="841730" y="8201659"/>
            <a:ext cx="1132133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Look closely to complete the beginning, middle &amp; end of this story that uses details you can point to.</a:t>
            </a:r>
          </a:p>
        </p:txBody>
      </p:sp>
      <p:pic>
        <p:nvPicPr>
          <p:cNvPr id="1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78235"/>
            <a:ext cx="13004801" cy="7714827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H"/>
          <p:cNvSpPr txBox="1"/>
          <p:nvPr/>
        </p:nvSpPr>
        <p:spPr>
          <a:xfrm>
            <a:off x="12758229" y="93980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Winslow Homer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14095">
              <a:defRPr sz="7040"/>
            </a:pPr>
            <a:r>
              <a:t>Winslow Homer</a:t>
            </a:r>
          </a:p>
          <a:p>
            <a:pPr defTabSz="514095">
              <a:defRPr sz="7040"/>
            </a:pPr>
            <a:r>
              <a:t>“The Gulf Stream”</a:t>
            </a:r>
          </a:p>
          <a:p>
            <a:pPr defTabSz="514095">
              <a:defRPr sz="7040"/>
            </a:pPr>
            <a:r>
              <a:t>1899</a:t>
            </a:r>
          </a:p>
        </p:txBody>
      </p:sp>
      <p:sp>
        <p:nvSpPr>
          <p:cNvPr id="160" name="B"/>
          <p:cNvSpPr txBox="1"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Focus consider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Focus considerations</a:t>
            </a:r>
          </a:p>
        </p:txBody>
      </p:sp>
      <p:sp>
        <p:nvSpPr>
          <p:cNvPr id="163" name="Setting…"/>
          <p:cNvSpPr txBox="1"/>
          <p:nvPr>
            <p:ph type="body" sz="half" idx="1"/>
          </p:nvPr>
        </p:nvSpPr>
        <p:spPr>
          <a:xfrm>
            <a:off x="5101166" y="2372783"/>
            <a:ext cx="4140201" cy="6760634"/>
          </a:xfrm>
          <a:prstGeom prst="rect">
            <a:avLst/>
          </a:prstGeom>
        </p:spPr>
        <p:txBody>
          <a:bodyPr/>
          <a:lstStyle/>
          <a:p>
            <a:pPr marL="391159" indent="-391159" defTabSz="514095">
              <a:spcBef>
                <a:spcPts val="3600"/>
              </a:spcBef>
              <a:defRPr sz="3168"/>
            </a:pPr>
            <a:r>
              <a:t>Setting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Plot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Character 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Point of view/Perspective taking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Dialogue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Conflict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Theme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Look closely to fill in the…"/>
          <p:cNvSpPr txBox="1"/>
          <p:nvPr/>
        </p:nvSpPr>
        <p:spPr>
          <a:xfrm>
            <a:off x="841730" y="8417559"/>
            <a:ext cx="1132133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Look closely to fill in the </a:t>
            </a:r>
          </a:p>
          <a:p>
            <a:pPr/>
            <a:r>
              <a:t>beginning, middle and end of this story</a:t>
            </a:r>
          </a:p>
        </p:txBody>
      </p:sp>
      <p:sp>
        <p:nvSpPr>
          <p:cNvPr id="166" name="B"/>
          <p:cNvSpPr txBox="1"/>
          <p:nvPr/>
        </p:nvSpPr>
        <p:spPr>
          <a:xfrm>
            <a:off x="12763468" y="93980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519" y="847923"/>
            <a:ext cx="10928108" cy="7502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regory Crewdson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14095">
              <a:defRPr sz="7040"/>
            </a:pPr>
            <a:r>
              <a:t>Gregory Crewdson</a:t>
            </a:r>
          </a:p>
          <a:p>
            <a:pPr defTabSz="514095">
              <a:defRPr sz="7040"/>
            </a:pPr>
            <a:r>
              <a:t>“Untitled”</a:t>
            </a:r>
          </a:p>
          <a:p>
            <a:pPr defTabSz="514095">
              <a:defRPr sz="7040"/>
            </a:pPr>
            <a:r>
              <a:t>1998-2002</a:t>
            </a:r>
          </a:p>
        </p:txBody>
      </p:sp>
      <p:sp>
        <p:nvSpPr>
          <p:cNvPr id="170" name="B"/>
          <p:cNvSpPr txBox="1"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9909" y="175064"/>
            <a:ext cx="7844982" cy="94034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